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xlsm" ContentType="application/vnd.ms-excel.sheet.macroEnabled.12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98" r:id="rId5"/>
    <p:sldId id="283" r:id="rId6"/>
    <p:sldId id="297" r:id="rId7"/>
    <p:sldId id="292" r:id="rId8"/>
    <p:sldId id="299" r:id="rId9"/>
    <p:sldId id="284" r:id="rId10"/>
    <p:sldId id="300" r:id="rId11"/>
    <p:sldId id="301" r:id="rId12"/>
    <p:sldId id="308" r:id="rId13"/>
    <p:sldId id="293" r:id="rId14"/>
    <p:sldId id="295" r:id="rId15"/>
    <p:sldId id="306" r:id="rId16"/>
    <p:sldId id="305" r:id="rId17"/>
    <p:sldId id="307" r:id="rId18"/>
    <p:sldId id="309" r:id="rId19"/>
    <p:sldId id="302" r:id="rId20"/>
    <p:sldId id="303" r:id="rId21"/>
    <p:sldId id="304" r:id="rId22"/>
    <p:sldId id="285" r:id="rId23"/>
    <p:sldId id="29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4" autoAdjust="0"/>
    <p:restoredTop sz="94712" autoAdjust="0"/>
  </p:normalViewPr>
  <p:slideViewPr>
    <p:cSldViewPr snapToGrid="0">
      <p:cViewPr>
        <p:scale>
          <a:sx n="70" d="100"/>
          <a:sy n="70" d="100"/>
        </p:scale>
        <p:origin x="-720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4FD49C-BEE5-49F4-AFE8-EDC83874667B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A0A4C29F-6729-44D2-A5A0-F78348446B35}">
      <dgm:prSet phldrT="[Text]"/>
      <dgm:spPr/>
      <dgm:t>
        <a:bodyPr/>
        <a:lstStyle/>
        <a:p>
          <a:r>
            <a:rPr lang="en-US" dirty="0" smtClean="0">
              <a:latin typeface="Arial Black" pitchFamily="34" charset="0"/>
            </a:rPr>
            <a:t>Exploratory Analysis</a:t>
          </a:r>
          <a:endParaRPr lang="en-US" dirty="0">
            <a:latin typeface="Arial Black" pitchFamily="34" charset="0"/>
          </a:endParaRPr>
        </a:p>
      </dgm:t>
    </dgm:pt>
    <dgm:pt modelId="{53668104-6FD0-4903-8DFB-649708B7A015}" type="parTrans" cxnId="{C9B11EF6-9E48-48E8-8120-DE0A46298538}">
      <dgm:prSet/>
      <dgm:spPr/>
      <dgm:t>
        <a:bodyPr/>
        <a:lstStyle/>
        <a:p>
          <a:endParaRPr lang="en-US">
            <a:latin typeface="Arial Black" pitchFamily="34" charset="0"/>
          </a:endParaRPr>
        </a:p>
      </dgm:t>
    </dgm:pt>
    <dgm:pt modelId="{EF6947D3-5194-4732-ABE7-45089B0AD159}" type="sibTrans" cxnId="{C9B11EF6-9E48-48E8-8120-DE0A46298538}">
      <dgm:prSet/>
      <dgm:spPr/>
      <dgm:t>
        <a:bodyPr/>
        <a:lstStyle/>
        <a:p>
          <a:endParaRPr lang="en-US">
            <a:latin typeface="Arial Black" pitchFamily="34" charset="0"/>
          </a:endParaRPr>
        </a:p>
      </dgm:t>
    </dgm:pt>
    <dgm:pt modelId="{BCDA4BB0-5BAB-4116-B814-2C02F4502C89}">
      <dgm:prSet phldrT="[Text]"/>
      <dgm:spPr/>
      <dgm:t>
        <a:bodyPr/>
        <a:lstStyle/>
        <a:p>
          <a:r>
            <a:rPr lang="en-US" dirty="0" smtClean="0">
              <a:latin typeface="Arial Black" pitchFamily="34" charset="0"/>
            </a:rPr>
            <a:t>Modeling with all features</a:t>
          </a:r>
          <a:endParaRPr lang="en-US" dirty="0">
            <a:latin typeface="Arial Black" pitchFamily="34" charset="0"/>
          </a:endParaRPr>
        </a:p>
      </dgm:t>
    </dgm:pt>
    <dgm:pt modelId="{761337A6-316D-4F17-9F4E-A8AD11A12C0E}" type="parTrans" cxnId="{903327B0-0327-472F-BEDF-3FCDA518A876}">
      <dgm:prSet/>
      <dgm:spPr/>
      <dgm:t>
        <a:bodyPr/>
        <a:lstStyle/>
        <a:p>
          <a:endParaRPr lang="en-US">
            <a:latin typeface="Arial Black" pitchFamily="34" charset="0"/>
          </a:endParaRPr>
        </a:p>
      </dgm:t>
    </dgm:pt>
    <dgm:pt modelId="{774B35A7-C700-4E3C-8D52-BC1FB6A8235B}" type="sibTrans" cxnId="{903327B0-0327-472F-BEDF-3FCDA518A876}">
      <dgm:prSet/>
      <dgm:spPr/>
      <dgm:t>
        <a:bodyPr/>
        <a:lstStyle/>
        <a:p>
          <a:endParaRPr lang="en-US">
            <a:latin typeface="Arial Black" pitchFamily="34" charset="0"/>
          </a:endParaRPr>
        </a:p>
      </dgm:t>
    </dgm:pt>
    <dgm:pt modelId="{1DF2D2EC-350E-4869-B21C-A4B84A6163A4}">
      <dgm:prSet phldrT="[Text]"/>
      <dgm:spPr/>
      <dgm:t>
        <a:bodyPr/>
        <a:lstStyle/>
        <a:p>
          <a:r>
            <a:rPr lang="en-US" dirty="0" smtClean="0">
              <a:latin typeface="Arial Black" pitchFamily="34" charset="0"/>
            </a:rPr>
            <a:t>Feature Selection</a:t>
          </a:r>
          <a:endParaRPr lang="en-US" dirty="0">
            <a:latin typeface="Arial Black" pitchFamily="34" charset="0"/>
          </a:endParaRPr>
        </a:p>
      </dgm:t>
    </dgm:pt>
    <dgm:pt modelId="{B838DE74-740B-433C-A4BE-76BE020FF949}" type="parTrans" cxnId="{33E95773-0C3F-47BE-B090-9F2C34A7EDA5}">
      <dgm:prSet/>
      <dgm:spPr/>
      <dgm:t>
        <a:bodyPr/>
        <a:lstStyle/>
        <a:p>
          <a:endParaRPr lang="en-US">
            <a:latin typeface="Arial Black" pitchFamily="34" charset="0"/>
          </a:endParaRPr>
        </a:p>
      </dgm:t>
    </dgm:pt>
    <dgm:pt modelId="{19FB1322-AE55-4B34-A570-1141D736FF23}" type="sibTrans" cxnId="{33E95773-0C3F-47BE-B090-9F2C34A7EDA5}">
      <dgm:prSet/>
      <dgm:spPr/>
      <dgm:t>
        <a:bodyPr/>
        <a:lstStyle/>
        <a:p>
          <a:endParaRPr lang="en-US">
            <a:latin typeface="Arial Black" pitchFamily="34" charset="0"/>
          </a:endParaRPr>
        </a:p>
      </dgm:t>
    </dgm:pt>
    <dgm:pt modelId="{74FF1812-C734-41BC-BF6D-BA8905F03AA6}">
      <dgm:prSet phldrT="[Text]"/>
      <dgm:spPr/>
      <dgm:t>
        <a:bodyPr/>
        <a:lstStyle/>
        <a:p>
          <a:r>
            <a:rPr lang="en-US" dirty="0" smtClean="0">
              <a:latin typeface="Arial Black" pitchFamily="34" charset="0"/>
            </a:rPr>
            <a:t>Modeling with engineered dataset</a:t>
          </a:r>
          <a:endParaRPr lang="en-US" dirty="0">
            <a:latin typeface="Arial Black" pitchFamily="34" charset="0"/>
          </a:endParaRPr>
        </a:p>
      </dgm:t>
    </dgm:pt>
    <dgm:pt modelId="{F0613DA6-78D2-44C2-A09B-60DFFBA4EFEE}" type="parTrans" cxnId="{35ACDB8F-001E-4A3F-8822-3958BC58F527}">
      <dgm:prSet/>
      <dgm:spPr/>
      <dgm:t>
        <a:bodyPr/>
        <a:lstStyle/>
        <a:p>
          <a:endParaRPr lang="en-US">
            <a:latin typeface="Arial Black" pitchFamily="34" charset="0"/>
          </a:endParaRPr>
        </a:p>
      </dgm:t>
    </dgm:pt>
    <dgm:pt modelId="{B1357C31-D13A-44E9-8BE5-4768AD265A0F}" type="sibTrans" cxnId="{35ACDB8F-001E-4A3F-8822-3958BC58F527}">
      <dgm:prSet/>
      <dgm:spPr/>
      <dgm:t>
        <a:bodyPr/>
        <a:lstStyle/>
        <a:p>
          <a:endParaRPr lang="en-US">
            <a:latin typeface="Arial Black" pitchFamily="34" charset="0"/>
          </a:endParaRPr>
        </a:p>
      </dgm:t>
    </dgm:pt>
    <dgm:pt modelId="{8372001A-D668-4C7B-AE5C-27927D68BC44}" type="pres">
      <dgm:prSet presAssocID="{294FD49C-BEE5-49F4-AFE8-EDC83874667B}" presName="CompostProcess" presStyleCnt="0">
        <dgm:presLayoutVars>
          <dgm:dir/>
          <dgm:resizeHandles val="exact"/>
        </dgm:presLayoutVars>
      </dgm:prSet>
      <dgm:spPr/>
    </dgm:pt>
    <dgm:pt modelId="{6389C9C6-5A32-460A-84D2-1D89484A6E44}" type="pres">
      <dgm:prSet presAssocID="{294FD49C-BEE5-49F4-AFE8-EDC83874667B}" presName="arrow" presStyleLbl="bgShp" presStyleIdx="0" presStyleCnt="1"/>
      <dgm:spPr/>
    </dgm:pt>
    <dgm:pt modelId="{8C19B126-A68B-466C-9388-5F1C4302E87A}" type="pres">
      <dgm:prSet presAssocID="{294FD49C-BEE5-49F4-AFE8-EDC83874667B}" presName="linearProcess" presStyleCnt="0"/>
      <dgm:spPr/>
    </dgm:pt>
    <dgm:pt modelId="{B1191CFA-664A-4CAC-A525-EBB95F408D99}" type="pres">
      <dgm:prSet presAssocID="{A0A4C29F-6729-44D2-A5A0-F78348446B35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3AE913-AB89-4044-91E4-8E58159E9D8B}" type="pres">
      <dgm:prSet presAssocID="{EF6947D3-5194-4732-ABE7-45089B0AD159}" presName="sibTrans" presStyleCnt="0"/>
      <dgm:spPr/>
    </dgm:pt>
    <dgm:pt modelId="{3FD86BF1-3118-4F68-844A-37A89FE7FF06}" type="pres">
      <dgm:prSet presAssocID="{BCDA4BB0-5BAB-4116-B814-2C02F4502C89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905CC5-DC23-400C-AF72-61DA186ECD95}" type="pres">
      <dgm:prSet presAssocID="{774B35A7-C700-4E3C-8D52-BC1FB6A8235B}" presName="sibTrans" presStyleCnt="0"/>
      <dgm:spPr/>
    </dgm:pt>
    <dgm:pt modelId="{6EC9AAC0-84D3-4E1C-A983-82757AE03E01}" type="pres">
      <dgm:prSet presAssocID="{1DF2D2EC-350E-4869-B21C-A4B84A6163A4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042C45-55C9-4F76-99C2-0B8114438CFA}" type="pres">
      <dgm:prSet presAssocID="{19FB1322-AE55-4B34-A570-1141D736FF23}" presName="sibTrans" presStyleCnt="0"/>
      <dgm:spPr/>
    </dgm:pt>
    <dgm:pt modelId="{A847F85A-444F-4D11-AA19-93ECE3C396B0}" type="pres">
      <dgm:prSet presAssocID="{74FF1812-C734-41BC-BF6D-BA8905F03AA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383A54-D061-406A-80D7-B2604385FDB9}" type="presOf" srcId="{74FF1812-C734-41BC-BF6D-BA8905F03AA6}" destId="{A847F85A-444F-4D11-AA19-93ECE3C396B0}" srcOrd="0" destOrd="0" presId="urn:microsoft.com/office/officeart/2005/8/layout/hProcess9"/>
    <dgm:cxn modelId="{903327B0-0327-472F-BEDF-3FCDA518A876}" srcId="{294FD49C-BEE5-49F4-AFE8-EDC83874667B}" destId="{BCDA4BB0-5BAB-4116-B814-2C02F4502C89}" srcOrd="1" destOrd="0" parTransId="{761337A6-316D-4F17-9F4E-A8AD11A12C0E}" sibTransId="{774B35A7-C700-4E3C-8D52-BC1FB6A8235B}"/>
    <dgm:cxn modelId="{35ACDB8F-001E-4A3F-8822-3958BC58F527}" srcId="{294FD49C-BEE5-49F4-AFE8-EDC83874667B}" destId="{74FF1812-C734-41BC-BF6D-BA8905F03AA6}" srcOrd="3" destOrd="0" parTransId="{F0613DA6-78D2-44C2-A09B-60DFFBA4EFEE}" sibTransId="{B1357C31-D13A-44E9-8BE5-4768AD265A0F}"/>
    <dgm:cxn modelId="{DBDBB430-009C-4FF8-A068-041DB2F8A579}" type="presOf" srcId="{BCDA4BB0-5BAB-4116-B814-2C02F4502C89}" destId="{3FD86BF1-3118-4F68-844A-37A89FE7FF06}" srcOrd="0" destOrd="0" presId="urn:microsoft.com/office/officeart/2005/8/layout/hProcess9"/>
    <dgm:cxn modelId="{C9B11EF6-9E48-48E8-8120-DE0A46298538}" srcId="{294FD49C-BEE5-49F4-AFE8-EDC83874667B}" destId="{A0A4C29F-6729-44D2-A5A0-F78348446B35}" srcOrd="0" destOrd="0" parTransId="{53668104-6FD0-4903-8DFB-649708B7A015}" sibTransId="{EF6947D3-5194-4732-ABE7-45089B0AD159}"/>
    <dgm:cxn modelId="{E45E6C6A-FABC-4E43-97D1-1CDF6D777BBD}" type="presOf" srcId="{A0A4C29F-6729-44D2-A5A0-F78348446B35}" destId="{B1191CFA-664A-4CAC-A525-EBB95F408D99}" srcOrd="0" destOrd="0" presId="urn:microsoft.com/office/officeart/2005/8/layout/hProcess9"/>
    <dgm:cxn modelId="{DB589EF5-499C-4B06-9631-BB8165C6AFCB}" type="presOf" srcId="{294FD49C-BEE5-49F4-AFE8-EDC83874667B}" destId="{8372001A-D668-4C7B-AE5C-27927D68BC44}" srcOrd="0" destOrd="0" presId="urn:microsoft.com/office/officeart/2005/8/layout/hProcess9"/>
    <dgm:cxn modelId="{33E95773-0C3F-47BE-B090-9F2C34A7EDA5}" srcId="{294FD49C-BEE5-49F4-AFE8-EDC83874667B}" destId="{1DF2D2EC-350E-4869-B21C-A4B84A6163A4}" srcOrd="2" destOrd="0" parTransId="{B838DE74-740B-433C-A4BE-76BE020FF949}" sibTransId="{19FB1322-AE55-4B34-A570-1141D736FF23}"/>
    <dgm:cxn modelId="{74736AA1-5311-4FAA-9F7F-F46138E35594}" type="presOf" srcId="{1DF2D2EC-350E-4869-B21C-A4B84A6163A4}" destId="{6EC9AAC0-84D3-4E1C-A983-82757AE03E01}" srcOrd="0" destOrd="0" presId="urn:microsoft.com/office/officeart/2005/8/layout/hProcess9"/>
    <dgm:cxn modelId="{68135D48-66C7-4B71-9BC8-AEF6060B15ED}" type="presParOf" srcId="{8372001A-D668-4C7B-AE5C-27927D68BC44}" destId="{6389C9C6-5A32-460A-84D2-1D89484A6E44}" srcOrd="0" destOrd="0" presId="urn:microsoft.com/office/officeart/2005/8/layout/hProcess9"/>
    <dgm:cxn modelId="{941E83B6-F9A2-49D7-A11F-B4BDCD1E7F6D}" type="presParOf" srcId="{8372001A-D668-4C7B-AE5C-27927D68BC44}" destId="{8C19B126-A68B-466C-9388-5F1C4302E87A}" srcOrd="1" destOrd="0" presId="urn:microsoft.com/office/officeart/2005/8/layout/hProcess9"/>
    <dgm:cxn modelId="{13977294-CDFB-4755-9AE3-20873F0E1D8B}" type="presParOf" srcId="{8C19B126-A68B-466C-9388-5F1C4302E87A}" destId="{B1191CFA-664A-4CAC-A525-EBB95F408D99}" srcOrd="0" destOrd="0" presId="urn:microsoft.com/office/officeart/2005/8/layout/hProcess9"/>
    <dgm:cxn modelId="{FE031482-D8D1-4605-A972-D1EA9CCFC6A4}" type="presParOf" srcId="{8C19B126-A68B-466C-9388-5F1C4302E87A}" destId="{903AE913-AB89-4044-91E4-8E58159E9D8B}" srcOrd="1" destOrd="0" presId="urn:microsoft.com/office/officeart/2005/8/layout/hProcess9"/>
    <dgm:cxn modelId="{BD008F68-CA96-411C-A031-4D15001C6391}" type="presParOf" srcId="{8C19B126-A68B-466C-9388-5F1C4302E87A}" destId="{3FD86BF1-3118-4F68-844A-37A89FE7FF06}" srcOrd="2" destOrd="0" presId="urn:microsoft.com/office/officeart/2005/8/layout/hProcess9"/>
    <dgm:cxn modelId="{497B3318-EE7E-4A71-A263-8C3A6A80F023}" type="presParOf" srcId="{8C19B126-A68B-466C-9388-5F1C4302E87A}" destId="{BF905CC5-DC23-400C-AF72-61DA186ECD95}" srcOrd="3" destOrd="0" presId="urn:microsoft.com/office/officeart/2005/8/layout/hProcess9"/>
    <dgm:cxn modelId="{6B49E250-AF67-49A6-BD7A-8CC0634496AE}" type="presParOf" srcId="{8C19B126-A68B-466C-9388-5F1C4302E87A}" destId="{6EC9AAC0-84D3-4E1C-A983-82757AE03E01}" srcOrd="4" destOrd="0" presId="urn:microsoft.com/office/officeart/2005/8/layout/hProcess9"/>
    <dgm:cxn modelId="{576CE702-8961-4447-901B-B8C7612D1A87}" type="presParOf" srcId="{8C19B126-A68B-466C-9388-5F1C4302E87A}" destId="{A8042C45-55C9-4F76-99C2-0B8114438CFA}" srcOrd="5" destOrd="0" presId="urn:microsoft.com/office/officeart/2005/8/layout/hProcess9"/>
    <dgm:cxn modelId="{BDB25AD6-51AD-46C5-8F69-5DD0BD28E3B9}" type="presParOf" srcId="{8C19B126-A68B-466C-9388-5F1C4302E87A}" destId="{A847F85A-444F-4D11-AA19-93ECE3C396B0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89C9C6-5A32-460A-84D2-1D89484A6E44}">
      <dsp:nvSpPr>
        <dsp:cNvPr id="0" name=""/>
        <dsp:cNvSpPr/>
      </dsp:nvSpPr>
      <dsp:spPr>
        <a:xfrm>
          <a:off x="874508" y="0"/>
          <a:ext cx="9911099" cy="2998787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91CFA-664A-4CAC-A525-EBB95F408D99}">
      <dsp:nvSpPr>
        <dsp:cNvPr id="0" name=""/>
        <dsp:cNvSpPr/>
      </dsp:nvSpPr>
      <dsp:spPr>
        <a:xfrm>
          <a:off x="10508" y="899636"/>
          <a:ext cx="2799820" cy="119951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Arial Black" pitchFamily="34" charset="0"/>
            </a:rPr>
            <a:t>Exploratory Analysis</a:t>
          </a:r>
          <a:endParaRPr lang="en-US" sz="1900" kern="1200" dirty="0">
            <a:latin typeface="Arial Black" pitchFamily="34" charset="0"/>
          </a:endParaRPr>
        </a:p>
      </dsp:txBody>
      <dsp:txXfrm>
        <a:off x="69063" y="958191"/>
        <a:ext cx="2682710" cy="1082404"/>
      </dsp:txXfrm>
    </dsp:sp>
    <dsp:sp modelId="{3FD86BF1-3118-4F68-844A-37A89FE7FF06}">
      <dsp:nvSpPr>
        <dsp:cNvPr id="0" name=""/>
        <dsp:cNvSpPr/>
      </dsp:nvSpPr>
      <dsp:spPr>
        <a:xfrm>
          <a:off x="2956934" y="899636"/>
          <a:ext cx="2799820" cy="1199514"/>
        </a:xfrm>
        <a:prstGeom prst="roundRect">
          <a:avLst/>
        </a:prstGeom>
        <a:solidFill>
          <a:schemeClr val="accent5">
            <a:hueOff val="-4682529"/>
            <a:satOff val="11368"/>
            <a:lumOff val="109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Arial Black" pitchFamily="34" charset="0"/>
            </a:rPr>
            <a:t>Modeling with all features</a:t>
          </a:r>
          <a:endParaRPr lang="en-US" sz="1900" kern="1200" dirty="0">
            <a:latin typeface="Arial Black" pitchFamily="34" charset="0"/>
          </a:endParaRPr>
        </a:p>
      </dsp:txBody>
      <dsp:txXfrm>
        <a:off x="3015489" y="958191"/>
        <a:ext cx="2682710" cy="1082404"/>
      </dsp:txXfrm>
    </dsp:sp>
    <dsp:sp modelId="{6EC9AAC0-84D3-4E1C-A983-82757AE03E01}">
      <dsp:nvSpPr>
        <dsp:cNvPr id="0" name=""/>
        <dsp:cNvSpPr/>
      </dsp:nvSpPr>
      <dsp:spPr>
        <a:xfrm>
          <a:off x="5903361" y="899636"/>
          <a:ext cx="2799820" cy="1199514"/>
        </a:xfrm>
        <a:prstGeom prst="roundRect">
          <a:avLst/>
        </a:prstGeom>
        <a:solidFill>
          <a:schemeClr val="accent5">
            <a:hueOff val="-9365058"/>
            <a:satOff val="22737"/>
            <a:lumOff val="219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Arial Black" pitchFamily="34" charset="0"/>
            </a:rPr>
            <a:t>Feature Selection</a:t>
          </a:r>
          <a:endParaRPr lang="en-US" sz="1900" kern="1200" dirty="0">
            <a:latin typeface="Arial Black" pitchFamily="34" charset="0"/>
          </a:endParaRPr>
        </a:p>
      </dsp:txBody>
      <dsp:txXfrm>
        <a:off x="5961916" y="958191"/>
        <a:ext cx="2682710" cy="1082404"/>
      </dsp:txXfrm>
    </dsp:sp>
    <dsp:sp modelId="{A847F85A-444F-4D11-AA19-93ECE3C396B0}">
      <dsp:nvSpPr>
        <dsp:cNvPr id="0" name=""/>
        <dsp:cNvSpPr/>
      </dsp:nvSpPr>
      <dsp:spPr>
        <a:xfrm>
          <a:off x="8849787" y="899636"/>
          <a:ext cx="2799820" cy="1199514"/>
        </a:xfrm>
        <a:prstGeom prst="roundRect">
          <a:avLst/>
        </a:prstGeom>
        <a:solidFill>
          <a:schemeClr val="accent5">
            <a:hueOff val="-14047587"/>
            <a:satOff val="34105"/>
            <a:lumOff val="329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Arial Black" pitchFamily="34" charset="0"/>
            </a:rPr>
            <a:t>Modeling with engineered dataset</a:t>
          </a:r>
          <a:endParaRPr lang="en-US" sz="1900" kern="1200" dirty="0">
            <a:latin typeface="Arial Black" pitchFamily="34" charset="0"/>
          </a:endParaRPr>
        </a:p>
      </dsp:txBody>
      <dsp:txXfrm>
        <a:off x="8908342" y="958191"/>
        <a:ext cx="2682710" cy="1082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7/19/2021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xmlns="" id="{48A1A904-FE62-4BE3-BAE9-0EEAE7B1E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xmlns="" id="{3E8A46E0-47C2-4441-B7DD-F621A80F1F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xmlns="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xmlns="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xmlns="" id="{48A1A904-FE62-4BE3-BAE9-0EEAE7B1E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xmlns="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xmlns="" id="{48A1A904-FE62-4BE3-BAE9-0EEAE7B1E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xmlns="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xmlns="" id="{BBC0CAF5-0DE6-4BEA-824E-124A54A76A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xmlns="" id="{ED008080-B2F5-441A-8B15-30AE86BBF9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xmlns="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xmlns="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EB0D177-9AA4-42F4-9CD7-CD206217CA6D}"/>
              </a:ext>
            </a:extLst>
          </p:cNvPr>
          <p:cNvSpPr/>
          <p:nvPr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C825DB53-D610-4A40-AFDC-EBC47DB613CE}"/>
              </a:ext>
            </a:extLst>
          </p:cNvPr>
          <p:cNvSpPr/>
          <p:nvPr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C2B9A6A4-83D0-40B1-8B15-964C84BF0705}"/>
              </a:ext>
            </a:extLst>
          </p:cNvPr>
          <p:cNvSpPr/>
          <p:nvPr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4FDC6F9-37F9-4E25-AECA-D307B8421C73}"/>
              </a:ext>
            </a:extLst>
          </p:cNvPr>
          <p:cNvSpPr txBox="1"/>
          <p:nvPr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BC39664-EB8B-4A32-915A-D4308F792772}"/>
              </a:ext>
            </a:extLst>
          </p:cNvPr>
          <p:cNvSpPr/>
          <p:nvPr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B49670D-8F18-44A8-B217-67B412095C0D}"/>
              </a:ext>
            </a:extLst>
          </p:cNvPr>
          <p:cNvSpPr/>
          <p:nvPr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030FA059-EC32-4FFF-9673-48849B2FA43A}"/>
              </a:ext>
            </a:extLst>
          </p:cNvPr>
          <p:cNvCxnSpPr>
            <a:cxnSpLocks/>
          </p:cNvCxnSpPr>
          <p:nvPr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package" Target="../embeddings/Microsoft_Excel_Worksheet1.xlsx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package" Target="../embeddings/Microsoft_Excel_Macro-Enabled_Worksheet2.xlsm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9.wmf"/><Relationship Id="rId9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Hands coming together in circle">
            <a:extLst>
              <a:ext uri="{FF2B5EF4-FFF2-40B4-BE49-F238E27FC236}">
                <a16:creationId xmlns:a16="http://schemas.microsoft.com/office/drawing/2014/main" xmlns="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500" y="0"/>
            <a:ext cx="9780588" cy="6804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/>
          <a:lstStyle/>
          <a:p>
            <a:r>
              <a:rPr lang="en-US" dirty="0"/>
              <a:t>Inventory forecasting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/>
          <a:lstStyle/>
          <a:p>
            <a:r>
              <a:rPr lang="en-US" dirty="0" smtClean="0"/>
              <a:t>Client Project (PRCL-0027-INVEN-FORE)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66C1DE0A-7865-466B-B5D7-781C92357026}"/>
              </a:ext>
            </a:extLst>
          </p:cNvPr>
          <p:cNvSpPr txBox="1"/>
          <p:nvPr/>
        </p:nvSpPr>
        <p:spPr>
          <a:xfrm>
            <a:off x="9949218" y="4126312"/>
            <a:ext cx="1833979" cy="284616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b="1" dirty="0" smtClean="0">
                <a:ln w="1905"/>
                <a:solidFill>
                  <a:schemeClr val="tx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Narrow" pitchFamily="34" charset="0"/>
              </a:rPr>
              <a:t>Team ID: </a:t>
            </a:r>
            <a:r>
              <a:rPr lang="en-US" sz="2800" b="1" dirty="0" smtClean="0">
                <a:ln w="1905"/>
                <a:solidFill>
                  <a:schemeClr val="tx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Narrow" pitchFamily="34" charset="0"/>
              </a:rPr>
              <a:t>1102</a:t>
            </a:r>
            <a:endParaRPr lang="en-US" b="1" i="0" baseline="0" dirty="0">
              <a:ln w="1905"/>
              <a:solidFill>
                <a:schemeClr val="tx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4903599" cy="1958400"/>
          </a:xfrm>
        </p:spPr>
        <p:txBody>
          <a:bodyPr/>
          <a:lstStyle/>
          <a:p>
            <a:r>
              <a:rPr lang="en-US" dirty="0" smtClean="0">
                <a:latin typeface="Calibri Light" pitchFamily="34" charset="0"/>
                <a:cs typeface="Calibri Light" pitchFamily="34" charset="0"/>
              </a:rPr>
              <a:t>Time </a:t>
            </a:r>
            <a:r>
              <a:rPr lang="en-US" dirty="0">
                <a:latin typeface="Calibri Light" pitchFamily="34" charset="0"/>
                <a:cs typeface="Calibri Light" pitchFamily="34" charset="0"/>
              </a:rPr>
              <a:t>series approach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/>
          <a:lstStyle/>
          <a:p>
            <a:r>
              <a:rPr lang="en-US" i="1" dirty="0" smtClean="0">
                <a:latin typeface="Calibri" pitchFamily="34" charset="0"/>
                <a:cs typeface="Calibri" pitchFamily="34" charset="0"/>
              </a:rPr>
              <a:t>An alternate approach to try predict number spares required in future considering only time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7" r="6927"/>
          <a:stretch>
            <a:fillRect/>
          </a:stretch>
        </p:blipFill>
        <p:spPr>
          <a:xfrm>
            <a:off x="5068823" y="1"/>
            <a:ext cx="7123176" cy="4640238"/>
          </a:xfrm>
        </p:spPr>
      </p:pic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 descr="C:\Users\Thiri\Desktop\downlo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549" y="3111009"/>
            <a:ext cx="6289785" cy="374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196" name="Picture 4" descr="C:\Users\Thiri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734" y="0"/>
            <a:ext cx="5932266" cy="351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2000" y="432000"/>
            <a:ext cx="6705779" cy="432000"/>
          </a:xfrm>
        </p:spPr>
        <p:txBody>
          <a:bodyPr/>
          <a:lstStyle/>
          <a:p>
            <a:r>
              <a:rPr lang="en-US" dirty="0" smtClean="0">
                <a:cs typeface="Calibri" pitchFamily="34" charset="0"/>
              </a:rPr>
              <a:t>Time Series Analysis </a:t>
            </a:r>
            <a:r>
              <a:rPr lang="en-US" i="1" dirty="0" smtClean="0">
                <a:cs typeface="Calibri" pitchFamily="34" charset="0"/>
              </a:rPr>
              <a:t>(Fact Check)</a:t>
            </a:r>
            <a:endParaRPr lang="en-US" i="1" dirty="0"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7" y="1009934"/>
            <a:ext cx="49404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Forecasting </a:t>
            </a:r>
            <a:r>
              <a:rPr lang="en-US" dirty="0">
                <a:latin typeface="Calibri" pitchFamily="34" charset="0"/>
                <a:cs typeface="Calibri" pitchFamily="34" charset="0"/>
              </a:rPr>
              <a:t>involves taking models fit on historical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data and </a:t>
            </a:r>
            <a:r>
              <a:rPr lang="en-US" dirty="0">
                <a:latin typeface="Calibri" pitchFamily="34" charset="0"/>
                <a:cs typeface="Calibri" pitchFamily="34" charset="0"/>
              </a:rPr>
              <a:t>using them to predict future </a:t>
            </a:r>
            <a:r>
              <a:rPr lang="en-US" dirty="0">
                <a:latin typeface="Calibri" pitchFamily="34" charset="0"/>
                <a:cs typeface="Calibri" pitchFamily="34" charset="0"/>
              </a:rPr>
              <a:t>observations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Time </a:t>
            </a:r>
            <a:r>
              <a:rPr lang="en-US" dirty="0">
                <a:latin typeface="Calibri" pitchFamily="34" charset="0"/>
                <a:cs typeface="Calibri" pitchFamily="34" charset="0"/>
              </a:rPr>
              <a:t>series data often requires cleaning, scaling, and even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transformation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Time should have equal intervals daily/weekly/monthly etc..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  <a:cs typeface="Calibri" pitchFamily="34" charset="0"/>
              </a:rPr>
              <a:t>Time series data analysis involves identifying at least three insightful aspects of the data. These factors are autocorrelation, seasonality, and stationarity</a:t>
            </a:r>
          </a:p>
          <a:p>
            <a:pPr marL="742950" lvl="2" indent="-285750">
              <a:buFont typeface="Arial" pitchFamily="34" charset="0"/>
              <a:buChar char="•"/>
            </a:pPr>
            <a:r>
              <a:rPr lang="en-US" b="1" dirty="0">
                <a:latin typeface="Calibri" pitchFamily="34" charset="0"/>
                <a:cs typeface="Calibri" pitchFamily="34" charset="0"/>
              </a:rPr>
              <a:t>Autocorrelation</a:t>
            </a:r>
            <a:r>
              <a:rPr lang="en-US" dirty="0">
                <a:latin typeface="Calibri" pitchFamily="34" charset="0"/>
                <a:cs typeface="Calibri" pitchFamily="34" charset="0"/>
              </a:rPr>
              <a:t> - is the tendency of data observations and patterns to repeat themselves</a:t>
            </a:r>
          </a:p>
          <a:p>
            <a:pPr marL="742950" lvl="2" indent="-285750">
              <a:buFont typeface="Arial" pitchFamily="34" charset="0"/>
              <a:buChar char="•"/>
            </a:pPr>
            <a:r>
              <a:rPr lang="en-US" b="1" dirty="0">
                <a:latin typeface="Calibri" pitchFamily="34" charset="0"/>
                <a:cs typeface="Calibri" pitchFamily="34" charset="0"/>
              </a:rPr>
              <a:t>Seasonality</a:t>
            </a:r>
            <a:r>
              <a:rPr lang="en-US" dirty="0">
                <a:latin typeface="Calibri" pitchFamily="34" charset="0"/>
                <a:cs typeface="Calibri" pitchFamily="34" charset="0"/>
              </a:rPr>
              <a:t> - is when observations and patterns repeat themselves at regular intervals</a:t>
            </a:r>
          </a:p>
          <a:p>
            <a:pPr marL="742950" lvl="2" indent="-285750">
              <a:buFont typeface="Arial" pitchFamily="34" charset="0"/>
              <a:buChar char="•"/>
            </a:pPr>
            <a:r>
              <a:rPr lang="en-US" b="1" dirty="0">
                <a:latin typeface="Calibri" pitchFamily="34" charset="0"/>
                <a:cs typeface="Calibri" pitchFamily="34" charset="0"/>
              </a:rPr>
              <a:t>Stationarity</a:t>
            </a:r>
            <a:r>
              <a:rPr lang="en-US" dirty="0">
                <a:latin typeface="Calibri" pitchFamily="34" charset="0"/>
                <a:cs typeface="Calibri" pitchFamily="34" charset="0"/>
              </a:rPr>
              <a:t> - is a measure of how little a time series’ mean and variance changes over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time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21402" y="2006720"/>
            <a:ext cx="2483893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When group the number spares used across the dealers by months we get only 21 records in dataframe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42226" y="3826089"/>
            <a:ext cx="2483893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latin typeface="Calibri" pitchFamily="34" charset="0"/>
                <a:cs typeface="Calibri" pitchFamily="34" charset="0"/>
              </a:rPr>
              <a:t>When group the number spares used across the dealers </a:t>
            </a:r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by date we get 553 records in dataframe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2000" y="432000"/>
            <a:ext cx="6705779" cy="432000"/>
          </a:xfrm>
        </p:spPr>
        <p:txBody>
          <a:bodyPr/>
          <a:lstStyle/>
          <a:p>
            <a:r>
              <a:rPr lang="en-US" dirty="0" smtClean="0">
                <a:cs typeface="Calibri" pitchFamily="34" charset="0"/>
              </a:rPr>
              <a:t>ARIMA  Model</a:t>
            </a:r>
            <a:endParaRPr lang="en-US" i="1" dirty="0">
              <a:cs typeface="Calibri" pitchFamily="34" charset="0"/>
            </a:endParaRPr>
          </a:p>
        </p:txBody>
      </p:sp>
      <p:pic>
        <p:nvPicPr>
          <p:cNvPr id="8" name="Picture 2" descr="C:\Users\Thiri\Desktop\downlo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6" y="888148"/>
            <a:ext cx="9787102" cy="58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75761" y="2852382"/>
            <a:ext cx="655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Trend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09103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C:\Users\Thiri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543" y="3816861"/>
            <a:ext cx="5069457" cy="297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2000" y="432000"/>
            <a:ext cx="6705779" cy="432000"/>
          </a:xfrm>
        </p:spPr>
        <p:txBody>
          <a:bodyPr/>
          <a:lstStyle/>
          <a:p>
            <a:r>
              <a:rPr lang="en-US" dirty="0" smtClean="0">
                <a:cs typeface="Calibri" pitchFamily="34" charset="0"/>
              </a:rPr>
              <a:t>ARIMA – Prediction for next  3 months</a:t>
            </a:r>
            <a:endParaRPr lang="en-US" i="1" dirty="0">
              <a:cs typeface="Calibri" pitchFamily="34" charset="0"/>
            </a:endParaRPr>
          </a:p>
        </p:txBody>
      </p:sp>
      <p:pic>
        <p:nvPicPr>
          <p:cNvPr id="7171" name="Picture 3" descr="C:\Users\Thiri\Desktop\downlo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68" y="878001"/>
            <a:ext cx="8500114" cy="507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076598" y="2176160"/>
            <a:ext cx="161953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latin typeface="Calibri" pitchFamily="34" charset="0"/>
                <a:cs typeface="Calibri" pitchFamily="34" charset="0"/>
              </a:rPr>
              <a:t>Program file</a:t>
            </a:r>
            <a:endParaRPr lang="en-US" b="1" i="1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145495"/>
              </p:ext>
            </p:extLst>
          </p:nvPr>
        </p:nvGraphicFramePr>
        <p:xfrm>
          <a:off x="8941558" y="197506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Packager Shell Object" showAsIcon="1" r:id="rId5" imgW="914400" imgH="771480" progId="Package">
                  <p:embed/>
                </p:oleObj>
              </mc:Choice>
              <mc:Fallback>
                <p:oleObj name="Packager Shell Object" showAsIcon="1" r:id="rId5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1558" y="197506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712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2000" y="432000"/>
            <a:ext cx="9530866" cy="432000"/>
          </a:xfrm>
        </p:spPr>
        <p:txBody>
          <a:bodyPr/>
          <a:lstStyle/>
          <a:p>
            <a:r>
              <a:rPr lang="en-US" dirty="0" smtClean="0">
                <a:cs typeface="Calibri" pitchFamily="34" charset="0"/>
              </a:rPr>
              <a:t>Feed Forward </a:t>
            </a:r>
            <a:r>
              <a:rPr lang="en-US" dirty="0">
                <a:cs typeface="Calibri" pitchFamily="34" charset="0"/>
              </a:rPr>
              <a:t>Neural </a:t>
            </a:r>
            <a:r>
              <a:rPr lang="en-US" dirty="0" smtClean="0">
                <a:cs typeface="Calibri" pitchFamily="34" charset="0"/>
              </a:rPr>
              <a:t>Network - model</a:t>
            </a:r>
            <a:endParaRPr lang="en-US" i="1" dirty="0">
              <a:cs typeface="Calibri" pitchFamily="34" charset="0"/>
            </a:endParaRPr>
          </a:p>
        </p:txBody>
      </p:sp>
      <p:pic>
        <p:nvPicPr>
          <p:cNvPr id="10243" name="Picture 3" descr="C:\Users\Thiri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675" y="1423761"/>
            <a:ext cx="9008328" cy="544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Thiri\Desktop\downlo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26519"/>
            <a:ext cx="5212425" cy="315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2915" y="6052124"/>
            <a:ext cx="161953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latin typeface="Calibri" pitchFamily="34" charset="0"/>
                <a:cs typeface="Calibri" pitchFamily="34" charset="0"/>
              </a:rPr>
              <a:t>Program file</a:t>
            </a:r>
            <a:endParaRPr lang="en-US" b="1" i="1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676245"/>
              </p:ext>
            </p:extLst>
          </p:nvPr>
        </p:nvGraphicFramePr>
        <p:xfrm>
          <a:off x="575482" y="528059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Packager Shell Object" showAsIcon="1" r:id="rId5" imgW="914400" imgH="771480" progId="Package">
                  <p:embed/>
                </p:oleObj>
              </mc:Choice>
              <mc:Fallback>
                <p:oleObj name="Packager Shell Object" showAsIcon="1" r:id="rId5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5482" y="528059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360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1254"/>
            <a:ext cx="9555133" cy="3691545"/>
          </a:xfrm>
        </p:spPr>
        <p:txBody>
          <a:bodyPr/>
          <a:lstStyle/>
          <a:p>
            <a:pPr algn="r"/>
            <a:r>
              <a:rPr lang="en-US" sz="4400" dirty="0">
                <a:latin typeface="Calibri" pitchFamily="34" charset="0"/>
                <a:cs typeface="Calibri" pitchFamily="34" charset="0"/>
              </a:rPr>
              <a:t>Summary of </a:t>
            </a:r>
            <a:r>
              <a:rPr lang="en-US" sz="4400" dirty="0" smtClean="0">
                <a:latin typeface="Calibri" pitchFamily="34" charset="0"/>
                <a:cs typeface="Calibri" pitchFamily="34" charset="0"/>
              </a:rPr>
              <a:t>Time Series model:</a:t>
            </a:r>
            <a:r>
              <a:rPr lang="en-US" sz="4000" dirty="0">
                <a:latin typeface="Calibri" pitchFamily="34" charset="0"/>
                <a:cs typeface="Calibri" pitchFamily="34" charset="0"/>
              </a:rPr>
              <a:t/>
            </a:r>
            <a:br>
              <a:rPr lang="en-US" sz="4000" dirty="0">
                <a:latin typeface="Calibri" pitchFamily="34" charset="0"/>
                <a:cs typeface="Calibri" pitchFamily="34" charset="0"/>
              </a:rPr>
            </a:br>
            <a:r>
              <a:rPr lang="en-US" sz="4000" i="1" dirty="0" smtClean="0">
                <a:latin typeface="Calibri" pitchFamily="34" charset="0"/>
                <a:cs typeface="Calibri" pitchFamily="34" charset="0"/>
              </a:rPr>
              <a:t>The feed forward neural network seems to be a better model predicting spares requirements across the dealers with good accuracy. But with time series we can’t exactly predict how many spares required at specific service station!</a:t>
            </a:r>
            <a:endParaRPr lang="en-US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2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4903599" cy="1958400"/>
          </a:xfrm>
        </p:spPr>
        <p:txBody>
          <a:bodyPr/>
          <a:lstStyle/>
          <a:p>
            <a:r>
              <a:rPr lang="en-US" sz="4800" dirty="0">
                <a:latin typeface="Calibri Light" pitchFamily="34" charset="0"/>
                <a:cs typeface="Calibri Light" pitchFamily="34" charset="0"/>
              </a:rPr>
              <a:t>Random Forest for Time Series Forecasting</a:t>
            </a:r>
            <a:endParaRPr lang="en-US" sz="4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885899" cy="1129980"/>
          </a:xfrm>
        </p:spPr>
        <p:txBody>
          <a:bodyPr/>
          <a:lstStyle/>
          <a:p>
            <a:r>
              <a:rPr lang="en-US" sz="1600" dirty="0">
                <a:latin typeface="Calibri" pitchFamily="34" charset="0"/>
                <a:cs typeface="Calibri" pitchFamily="34" charset="0"/>
              </a:rPr>
              <a:t>No algorithm works best for all the 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datasets… Random </a:t>
            </a:r>
            <a:r>
              <a:rPr lang="en-US" sz="1600" dirty="0">
                <a:latin typeface="Calibri" pitchFamily="34" charset="0"/>
                <a:cs typeface="Calibri" pitchFamily="34" charset="0"/>
              </a:rPr>
              <a:t>Forest is a popular machine learning algorithm 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belongs </a:t>
            </a:r>
            <a:r>
              <a:rPr lang="en-US" sz="1600" dirty="0">
                <a:latin typeface="Calibri" pitchFamily="34" charset="0"/>
                <a:cs typeface="Calibri" pitchFamily="34" charset="0"/>
              </a:rPr>
              <a:t>to the supervised learning 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technique.. Lets try this out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1" b="6721"/>
          <a:stretch>
            <a:fillRect/>
          </a:stretch>
        </p:blipFill>
        <p:spPr>
          <a:xfrm>
            <a:off x="4954137" y="1"/>
            <a:ext cx="7237862" cy="4714947"/>
          </a:xfrm>
        </p:spPr>
      </p:pic>
    </p:spTree>
    <p:extLst>
      <p:ext uri="{BB962C8B-B14F-4D97-AF65-F5344CB8AC3E}">
        <p14:creationId xmlns:p14="http://schemas.microsoft.com/office/powerpoint/2010/main" val="102925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90" y="1084261"/>
            <a:ext cx="7568797" cy="5291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576" y="3365573"/>
            <a:ext cx="4676775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503" y="1788174"/>
            <a:ext cx="3836231" cy="157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25612" y="4931066"/>
            <a:ext cx="3875964" cy="18158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pitchFamily="34" charset="0"/>
                <a:cs typeface="Calibri" pitchFamily="34" charset="0"/>
              </a:rPr>
              <a:t>p 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&lt; .001 that means the results were highly </a:t>
            </a:r>
            <a:r>
              <a:rPr lang="en-US" sz="1400" dirty="0" smtClean="0">
                <a:latin typeface="Calibri" pitchFamily="34" charset="0"/>
                <a:cs typeface="Calibri" pitchFamily="34" charset="0"/>
              </a:rPr>
              <a:t>significant. it suggests 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there is zero chances of getting results if null hypothesis is </a:t>
            </a:r>
            <a:r>
              <a:rPr lang="en-US" sz="1400" dirty="0" smtClean="0">
                <a:latin typeface="Calibri" pitchFamily="34" charset="0"/>
                <a:cs typeface="Calibri" pitchFamily="34" charset="0"/>
              </a:rPr>
              <a:t>true. there 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is less chances of getting results</a:t>
            </a:r>
          </a:p>
          <a:p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r>
              <a:rPr lang="en-US" sz="1400" dirty="0" smtClean="0">
                <a:latin typeface="Calibri" pitchFamily="34" charset="0"/>
                <a:cs typeface="Calibri" pitchFamily="34" charset="0"/>
              </a:rPr>
              <a:t>Since 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the p-value is below 0.05, the data can be assumed to be </a:t>
            </a:r>
            <a:r>
              <a:rPr lang="en-US" sz="1400" dirty="0" smtClean="0">
                <a:latin typeface="Calibri" pitchFamily="34" charset="0"/>
                <a:cs typeface="Calibri" pitchFamily="34" charset="0"/>
              </a:rPr>
              <a:t>stationary. Hence 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we can proceed with the data without any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06123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 &amp; Prediction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9" y="805218"/>
            <a:ext cx="5422949" cy="1791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46711" y="805218"/>
            <a:ext cx="4817660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We </a:t>
            </a:r>
            <a:r>
              <a:rPr lang="en-US" dirty="0">
                <a:latin typeface="Calibri" pitchFamily="34" charset="0"/>
                <a:cs typeface="Calibri" pitchFamily="34" charset="0"/>
              </a:rPr>
              <a:t>will predicting spares for future 6 months.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dirty="0">
                <a:latin typeface="Calibri" pitchFamily="34" charset="0"/>
                <a:cs typeface="Calibri" pitchFamily="34" charset="0"/>
              </a:rPr>
              <a:t>lags will be null for future date points so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we </a:t>
            </a:r>
            <a:r>
              <a:rPr lang="en-US" dirty="0">
                <a:latin typeface="Calibri" pitchFamily="34" charset="0"/>
                <a:cs typeface="Calibri" pitchFamily="34" charset="0"/>
              </a:rPr>
              <a:t>have to predict for one month at a time and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use </a:t>
            </a:r>
            <a:r>
              <a:rPr lang="en-US" dirty="0">
                <a:latin typeface="Calibri" pitchFamily="34" charset="0"/>
                <a:cs typeface="Calibri" pitchFamily="34" charset="0"/>
              </a:rPr>
              <a:t>the predicted spares for creating lag for next month’s prediction and so on.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Please </a:t>
            </a:r>
            <a:r>
              <a:rPr lang="en-US" dirty="0">
                <a:latin typeface="Calibri" pitchFamily="34" charset="0"/>
                <a:cs typeface="Calibri" pitchFamily="34" charset="0"/>
              </a:rPr>
              <a:t>note we are using the predicted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spares </a:t>
            </a:r>
            <a:r>
              <a:rPr lang="en-US" dirty="0">
                <a:latin typeface="Calibri" pitchFamily="34" charset="0"/>
                <a:cs typeface="Calibri" pitchFamily="34" charset="0"/>
              </a:rPr>
              <a:t>only to create the lag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variable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9" y="2513378"/>
            <a:ext cx="4994488" cy="4182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0361592"/>
              </p:ext>
            </p:extLst>
          </p:nvPr>
        </p:nvGraphicFramePr>
        <p:xfrm>
          <a:off x="8427492" y="476306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Packager Shell Object" showAsIcon="1" r:id="rId5" imgW="914400" imgH="771480" progId="Package">
                  <p:embed/>
                </p:oleObj>
              </mc:Choice>
              <mc:Fallback>
                <p:oleObj name="Packager Shell Object" showAsIcon="1" r:id="rId5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27492" y="476306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147713" y="5534589"/>
            <a:ext cx="147395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Program file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conference room">
            <a:extLst>
              <a:ext uri="{FF2B5EF4-FFF2-40B4-BE49-F238E27FC236}">
                <a16:creationId xmlns:a16="http://schemas.microsoft.com/office/drawing/2014/main" xmlns="" id="{8F5AE0D5-C196-A947-8AFE-449A48B261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" b="45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97540" y="464024"/>
            <a:ext cx="9262460" cy="5461275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l"/>
            <a:r>
              <a:rPr lang="en-US" sz="3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Final Summary:</a:t>
            </a:r>
          </a:p>
          <a:p>
            <a:pPr algn="l"/>
            <a:r>
              <a:rPr lang="en-US" sz="3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Considering the input data limitations we have tried generate a meaningful datasets for multiple machine </a:t>
            </a:r>
            <a:r>
              <a:rPr lang="en-US" sz="32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learning algorithms such as </a:t>
            </a:r>
            <a:r>
              <a:rPr lang="en-US" sz="3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LinearRegression</a:t>
            </a:r>
            <a:r>
              <a:rPr lang="en-US" sz="32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, xgboost </a:t>
            </a:r>
            <a:r>
              <a:rPr lang="en-US" sz="3200" b="1" dirty="0" err="1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Regressor</a:t>
            </a:r>
            <a:r>
              <a:rPr lang="en-US" sz="32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, ARIMA, LSTM, Feed Forward </a:t>
            </a:r>
            <a:r>
              <a:rPr lang="en-US" sz="32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Neural </a:t>
            </a:r>
            <a:r>
              <a:rPr lang="en-US" sz="32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Network and </a:t>
            </a:r>
            <a:r>
              <a:rPr lang="en-US" sz="32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Random Forest for Time Series </a:t>
            </a:r>
            <a:r>
              <a:rPr lang="en-US" sz="3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Forecasting.</a:t>
            </a:r>
          </a:p>
          <a:p>
            <a:pPr algn="l"/>
            <a:r>
              <a:rPr lang="en-US" sz="32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Despite </a:t>
            </a:r>
            <a:r>
              <a:rPr lang="en-US" sz="3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input </a:t>
            </a:r>
            <a:r>
              <a:rPr lang="en-US" sz="32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data </a:t>
            </a:r>
            <a:r>
              <a:rPr lang="en-US" sz="3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challenges </a:t>
            </a:r>
            <a:r>
              <a:rPr lang="en-US" sz="32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the random forest model works better for even time series problems with </a:t>
            </a:r>
            <a:r>
              <a:rPr lang="en-US" sz="3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ideal accuracy.</a:t>
            </a:r>
            <a:endParaRPr lang="en-US" sz="32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Title 10" hidden="1">
            <a:extLst>
              <a:ext uri="{FF2B5EF4-FFF2-40B4-BE49-F238E27FC236}">
                <a16:creationId xmlns:a16="http://schemas.microsoft.com/office/drawing/2014/main" xmlns="" id="{C5462610-1D7E-437B-B516-F30D9A78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</a:t>
            </a: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392072"/>
            <a:ext cx="5472000" cy="427604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business 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case is on the inventory management. Keeping Inventory of spare in various service center to the market demand is always a challenge as most service centers spends significant amount in spare parts inventory costs. In spite of this, availability of spare parts is been one of the problem areas.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xmlns="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FA08948-2B6F-46B1-9D2D-8D7B2B3FBD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Create Predictive model for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bike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service centers </a:t>
            </a:r>
            <a:r>
              <a:rPr lang="en-US" dirty="0">
                <a:latin typeface="Calibri" pitchFamily="34" charset="0"/>
                <a:cs typeface="Calibri" pitchFamily="34" charset="0"/>
              </a:rPr>
              <a:t>inventory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forecasting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hand clapping">
            <a:extLst>
              <a:ext uri="{FF2B5EF4-FFF2-40B4-BE49-F238E27FC236}">
                <a16:creationId xmlns:a16="http://schemas.microsoft.com/office/drawing/2014/main" xmlns="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xmlns="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Our Approach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Standard Approach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542222"/>
              </p:ext>
            </p:extLst>
          </p:nvPr>
        </p:nvGraphicFramePr>
        <p:xfrm>
          <a:off x="254379" y="716958"/>
          <a:ext cx="11660117" cy="2998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esk with computer, phone, books, etc.">
            <a:extLst>
              <a:ext uri="{FF2B5EF4-FFF2-40B4-BE49-F238E27FC236}">
                <a16:creationId xmlns:a16="http://schemas.microsoft.com/office/drawing/2014/main" xmlns="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/>
              <a:t>Exploratory Analysis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Standard Analysis</a:t>
            </a:r>
            <a:endParaRPr lang="en-US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861372"/>
              </p:ext>
            </p:extLst>
          </p:nvPr>
        </p:nvGraphicFramePr>
        <p:xfrm>
          <a:off x="354843" y="669583"/>
          <a:ext cx="3807723" cy="4381500"/>
        </p:xfrm>
        <a:graphic>
          <a:graphicData uri="http://schemas.openxmlformats.org/drawingml/2006/table">
            <a:tbl>
              <a:tblPr firstRow="1" lastRow="1" lastCol="1" bandCol="1">
                <a:tableStyleId>{21E4AEA4-8DFA-4A89-87EB-49C32662AFE0}</a:tableStyleId>
              </a:tblPr>
              <a:tblGrid>
                <a:gridCol w="1618183"/>
                <a:gridCol w="1502312"/>
                <a:gridCol w="687228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Spares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Count of #spares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%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ENGINE OIL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3802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13.36%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CHAIN LUBRICATION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3441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12.10%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GENERAL SERVICE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2142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7.53%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AIR FILTER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1715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6.03%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3M OIL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1628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5.72%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CONSUMABLES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1595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5.61%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POLISH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1245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4.38%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DISC OIL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991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3.48%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BRAKE SHOE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965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3.39%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OIL FILTER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821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2.89%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DISC PAD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575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2.02%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WHEEL RUBBER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521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1.83%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AIR FILTER CHECKUP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467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1.64%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SPARK PLUG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421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1.48%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CHAIN SPROCKET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396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1.39%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SPROCKET RUBBER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347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1.22%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CLUTCH CABLE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341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1.20%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SPROCKET BEARING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314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1.10%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CHAIN OVERHAUL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284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1.00%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CLUTCH ASSEMBLY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212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0.75%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Other 477 spares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&lt; 200 in </a:t>
                      </a:r>
                      <a:r>
                        <a:rPr lang="en-US" sz="1100" u="none" strike="noStrike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qty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21.88%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28448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100.00%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04716" y="300251"/>
            <a:ext cx="397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 pitchFamily="34" charset="0"/>
              </a:rPr>
              <a:t>Overall Spares Consumption</a:t>
            </a:r>
            <a:endParaRPr lang="en-US" dirty="0">
              <a:latin typeface="Arial Black" pitchFamily="34" charset="0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050781"/>
              </p:ext>
            </p:extLst>
          </p:nvPr>
        </p:nvGraphicFramePr>
        <p:xfrm>
          <a:off x="4449170" y="669583"/>
          <a:ext cx="3575714" cy="4800600"/>
        </p:xfrm>
        <a:graphic>
          <a:graphicData uri="http://schemas.openxmlformats.org/drawingml/2006/table">
            <a:tbl>
              <a:tblPr firstRow="1" lastRow="1" lastCol="1" bandCol="1">
                <a:tableStyleId>{21E4AEA4-8DFA-4A89-87EB-49C32662AFE0}</a:tableStyleId>
              </a:tblPr>
              <a:tblGrid>
                <a:gridCol w="1941176"/>
                <a:gridCol w="1063992"/>
                <a:gridCol w="570546"/>
              </a:tblGrid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Spares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Count of #spares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%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BAJAJ PULSAR 150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8614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30.28%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AVENGER STREET 220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4212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14.81%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PULSAR 220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2654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9.33%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PULSAR 180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2251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7.91%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PULSAR NS 200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2203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7.74%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CT 100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1432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5.03%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DISCOVER 125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1345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4.73%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AVENGER STREET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1111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3.91%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PLATINA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843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2.96%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V150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685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2.41%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DISCOVER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678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2.38%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BAJAJ PULSAR LS135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518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1.82%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PULSAR AS 200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421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1.48%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PULSAR NS 160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364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1.28%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PULSAR RS 200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322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1.13%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DISCOVER 150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282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0.99%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AVENGER STREET 180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122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0.43%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DISCOVER 135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115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0.40%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V125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95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0.33%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V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51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0.18%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CALIBER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40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0.14%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XCD 125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27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0.09%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V15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23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0.08%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XCD 135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13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0.05%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WAVE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10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0.04%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DOMINAR 400 ABS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0.02%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BAJAJ WIND 125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0.02%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BAJAJ BOXER CT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0.01%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55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Total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28448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100.00%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41193" y="5643685"/>
            <a:ext cx="3698543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Observation 1: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The most used consumables are </a:t>
            </a:r>
            <a:r>
              <a:rPr lang="en-US" u="sng" dirty="0" smtClean="0">
                <a:latin typeface="Calibri" pitchFamily="34" charset="0"/>
                <a:cs typeface="Calibri" pitchFamily="34" charset="0"/>
              </a:rPr>
              <a:t>Engine Oil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and </a:t>
            </a:r>
            <a:r>
              <a:rPr lang="en-US" u="sng" dirty="0" smtClean="0">
                <a:latin typeface="Calibri" pitchFamily="34" charset="0"/>
                <a:cs typeface="Calibri" pitchFamily="34" charset="0"/>
              </a:rPr>
              <a:t>Chain Lubrication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, others sharing very least % of overall consumption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49169" y="5643686"/>
            <a:ext cx="3698543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Observation 2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: Bike models </a:t>
            </a:r>
            <a:r>
              <a:rPr lang="en-US" u="sng" dirty="0" smtClean="0">
                <a:latin typeface="Calibri" pitchFamily="34" charset="0"/>
                <a:cs typeface="Calibri" pitchFamily="34" charset="0"/>
              </a:rPr>
              <a:t>Bajaj Pulsar 150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u="sng" dirty="0" smtClean="0">
                <a:latin typeface="Calibri" pitchFamily="34" charset="0"/>
                <a:cs typeface="Calibri" pitchFamily="34" charset="0"/>
              </a:rPr>
              <a:t>Avenger street 220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consumed the maximum % of overall consumption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12691" y="302526"/>
            <a:ext cx="383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 Black" pitchFamily="34" charset="0"/>
              </a:rPr>
              <a:t>Overall Spares Consumption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47712" y="323333"/>
            <a:ext cx="3848669" cy="50783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 Light" pitchFamily="34" charset="0"/>
                <a:cs typeface="Calibri Light" pitchFamily="34" charset="0"/>
              </a:rPr>
              <a:t>Challenges:</a:t>
            </a:r>
          </a:p>
          <a:p>
            <a:r>
              <a:rPr lang="en-US" b="1" dirty="0" smtClean="0">
                <a:latin typeface="Calibri Light" pitchFamily="34" charset="0"/>
                <a:cs typeface="Calibri Light" pitchFamily="34" charset="0"/>
              </a:rPr>
              <a:t>- </a:t>
            </a: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There is no clear target provider in dataset</a:t>
            </a:r>
          </a:p>
          <a:p>
            <a:r>
              <a:rPr lang="en-US" dirty="0" smtClean="0">
                <a:latin typeface="Calibri Light" pitchFamily="34" charset="0"/>
                <a:cs typeface="Calibri Light" pitchFamily="34" charset="0"/>
              </a:rPr>
              <a:t>- Our first challenge is to create meaningful target that correlates to </a:t>
            </a: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input features</a:t>
            </a:r>
            <a:endParaRPr lang="en-US" dirty="0" smtClean="0">
              <a:latin typeface="Calibri Light" pitchFamily="34" charset="0"/>
              <a:cs typeface="Calibri Light" pitchFamily="34" charset="0"/>
            </a:endParaRPr>
          </a:p>
          <a:p>
            <a:r>
              <a:rPr lang="en-US" dirty="0" smtClean="0">
                <a:latin typeface="Calibri Light" pitchFamily="34" charset="0"/>
                <a:cs typeface="Calibri Light" pitchFamily="34" charset="0"/>
              </a:rPr>
              <a:t>- In order to achieve JIT Inventory model, we would need spares in hand, MIN, MAX, lead time &amp; cost etc.</a:t>
            </a:r>
          </a:p>
          <a:p>
            <a:r>
              <a:rPr lang="en-US" dirty="0" smtClean="0">
                <a:latin typeface="Calibri Light" pitchFamily="34" charset="0"/>
                <a:cs typeface="Calibri Light" pitchFamily="34" charset="0"/>
              </a:rPr>
              <a:t>- We are missing everything in this dataset</a:t>
            </a:r>
          </a:p>
          <a:p>
            <a:r>
              <a:rPr lang="en-US" dirty="0" smtClean="0">
                <a:latin typeface="Calibri Light" pitchFamily="34" charset="0"/>
                <a:cs typeface="Calibri Light" pitchFamily="34" charset="0"/>
              </a:rPr>
              <a:t>- Lets try create a meaningful dataset </a:t>
            </a: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based on this raw </a:t>
            </a: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data </a:t>
            </a: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- else </a:t>
            </a: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proceed with </a:t>
            </a:r>
            <a:r>
              <a:rPr lang="en-US" dirty="0" err="1">
                <a:latin typeface="Calibri Light" pitchFamily="34" charset="0"/>
                <a:cs typeface="Calibri Light" pitchFamily="34" charset="0"/>
              </a:rPr>
              <a:t>univariate</a:t>
            </a:r>
            <a:r>
              <a:rPr lang="en-US" dirty="0">
                <a:latin typeface="Calibri Light" pitchFamily="34" charset="0"/>
                <a:cs typeface="Calibri Light" pitchFamily="34" charset="0"/>
              </a:rPr>
              <a:t> time series </a:t>
            </a: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approach considering only </a:t>
            </a: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data poin</a:t>
            </a: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t that is </a:t>
            </a: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spares </a:t>
            </a: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consumption. This will not give leverage to find when and where we need how many!</a:t>
            </a:r>
            <a:endParaRPr lang="en-US" dirty="0">
              <a:latin typeface="Calibri Light" pitchFamily="34" charset="0"/>
              <a:cs typeface="Calibri Light" pitchFamily="34" charset="0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476931"/>
              </p:ext>
            </p:extLst>
          </p:nvPr>
        </p:nvGraphicFramePr>
        <p:xfrm>
          <a:off x="8293570" y="5643686"/>
          <a:ext cx="3038335" cy="929640"/>
        </p:xfrm>
        <a:graphic>
          <a:graphicData uri="http://schemas.openxmlformats.org/drawingml/2006/table">
            <a:tbl>
              <a:tblPr firstRow="1" firstCol="1" lastCol="1" bandRow="1">
                <a:tableStyleId>{85BE263C-DBD7-4A20-BB59-AAB30ACAA65A}</a:tableStyleId>
              </a:tblPr>
              <a:tblGrid>
                <a:gridCol w="1080297"/>
                <a:gridCol w="1958038"/>
              </a:tblGrid>
              <a:tr h="9951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smtClean="0">
                          <a:effectLst/>
                          <a:latin typeface="Calibri" pitchFamily="34" charset="0"/>
                          <a:cs typeface="Calibri" pitchFamily="34" charset="0"/>
                        </a:rPr>
                        <a:t>Dataset contains following unique attributes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Black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1305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Bikes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800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Dealers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496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number of spares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Bike model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8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 Light" pitchFamily="34" charset="0"/>
              </a:rPr>
              <a:t>Data Preparation </a:t>
            </a:r>
            <a:endParaRPr lang="en-US" dirty="0">
              <a:cs typeface="Calibri Light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5A563457-1EC8-4978-BCCB-AFD88C9ED0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>
                <a:latin typeface="Calibri Light" pitchFamily="34" charset="0"/>
                <a:cs typeface="Calibri Light" pitchFamily="34" charset="0"/>
              </a:rPr>
              <a:pPr/>
              <a:t>6</a:t>
            </a:fld>
            <a:endParaRPr lang="en-US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44" y="989013"/>
            <a:ext cx="8288338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048466" y="1146412"/>
            <a:ext cx="256577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Original input – raw data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61844" y="2620905"/>
            <a:ext cx="2565779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If we consider sum of spares as a target column, the </a:t>
            </a:r>
            <a:r>
              <a:rPr lang="en-US" i="1" dirty="0"/>
              <a:t>Mean Time Between Repairs (MTBR</a:t>
            </a:r>
            <a:r>
              <a:rPr lang="en-US" i="1" dirty="0" smtClean="0"/>
              <a:t>) shall be a good correlated feature that could help building regression model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30220" y="2617788"/>
            <a:ext cx="256577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How to calculate MTBR?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84" y="3058771"/>
            <a:ext cx="1543050" cy="717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587511" y="4053077"/>
            <a:ext cx="2508488" cy="25545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 = Total number or services </a:t>
            </a:r>
          </a:p>
          <a:p>
            <a:r>
              <a:rPr lang="en-US" dirty="0" smtClean="0"/>
              <a:t>R = number of repairs per </a:t>
            </a:r>
            <a:r>
              <a:rPr lang="en-US" dirty="0" err="1" smtClean="0"/>
              <a:t>bike+model</a:t>
            </a:r>
            <a:r>
              <a:rPr lang="en-US" dirty="0" smtClean="0"/>
              <a:t> *</a:t>
            </a:r>
          </a:p>
          <a:p>
            <a:endParaRPr lang="en-US" dirty="0"/>
          </a:p>
          <a:p>
            <a:r>
              <a:rPr lang="en-US" sz="1400" dirty="0" smtClean="0"/>
              <a:t>* </a:t>
            </a:r>
            <a:r>
              <a:rPr lang="en-US" sz="1400" dirty="0" err="1" smtClean="0"/>
              <a:t>Vehical_no</a:t>
            </a:r>
            <a:r>
              <a:rPr lang="en-US" sz="1400" dirty="0" smtClean="0"/>
              <a:t> alone will not sufficient as true number has been masked with XXXX so concatenating with vehicle model as well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6539978" y="2617788"/>
            <a:ext cx="2508488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indent="-285750">
              <a:buFont typeface="Arial" pitchFamily="34" charset="0"/>
              <a:buChar char="•"/>
            </a:pPr>
            <a:r>
              <a:rPr lang="en-US" dirty="0"/>
              <a:t>We </a:t>
            </a:r>
            <a:r>
              <a:rPr lang="en-US" dirty="0" smtClean="0"/>
              <a:t>calculate </a:t>
            </a:r>
            <a:r>
              <a:rPr lang="en-US" dirty="0"/>
              <a:t>number of days b/w </a:t>
            </a:r>
            <a:r>
              <a:rPr lang="en-US" dirty="0" smtClean="0"/>
              <a:t>services</a:t>
            </a:r>
          </a:p>
          <a:p>
            <a:pPr indent="-285750">
              <a:buFont typeface="Arial" pitchFamily="34" charset="0"/>
              <a:buChar char="•"/>
            </a:pPr>
            <a:r>
              <a:rPr lang="en-US" dirty="0" smtClean="0"/>
              <a:t>Number of services involved per </a:t>
            </a:r>
            <a:r>
              <a:rPr lang="en-US" dirty="0" err="1" smtClean="0"/>
              <a:t>vehical_no</a:t>
            </a:r>
            <a:r>
              <a:rPr lang="en-US" dirty="0" smtClean="0"/>
              <a:t> + model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366" y="4454049"/>
            <a:ext cx="46482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942730" y="6422956"/>
            <a:ext cx="415290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For example: </a:t>
            </a:r>
            <a:r>
              <a:rPr lang="en-US" dirty="0" smtClean="0"/>
              <a:t>Refer to </a:t>
            </a:r>
            <a:r>
              <a:rPr lang="en-US" dirty="0" err="1" smtClean="0"/>
              <a:t>MTBR_Calc</a:t>
            </a:r>
            <a:r>
              <a:rPr lang="en-US" dirty="0" smtClean="0"/>
              <a:t> 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 Light" pitchFamily="34" charset="0"/>
              </a:rPr>
              <a:t>Reconciliation of Dataframe</a:t>
            </a:r>
            <a:endParaRPr lang="en-US" dirty="0">
              <a:cs typeface="Calibri Light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>
                <a:latin typeface="Calibri Light" pitchFamily="34" charset="0"/>
                <a:cs typeface="Calibri Light" pitchFamily="34" charset="0"/>
              </a:rPr>
              <a:pPr/>
              <a:t>7</a:t>
            </a:fld>
            <a:endParaRPr lang="en-US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82" y="1205908"/>
            <a:ext cx="9982200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16203" y="5677469"/>
            <a:ext cx="3248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Refer to </a:t>
            </a:r>
            <a:r>
              <a:rPr lang="en-US" dirty="0" err="1" smtClean="0"/>
              <a:t>new_dataframe</a:t>
            </a:r>
            <a:r>
              <a:rPr lang="en-US" dirty="0" smtClean="0"/>
              <a:t> sheet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28598"/>
              </p:ext>
            </p:extLst>
          </p:nvPr>
        </p:nvGraphicFramePr>
        <p:xfrm>
          <a:off x="6785212" y="567746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85212" y="567746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313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 Light" pitchFamily="34" charset="0"/>
              </a:rPr>
              <a:t>Regression model (</a:t>
            </a:r>
            <a:r>
              <a:rPr lang="en-US" dirty="0" err="1" smtClean="0"/>
              <a:t>XGBRegressor</a:t>
            </a:r>
            <a:r>
              <a:rPr lang="en-US" dirty="0" smtClean="0">
                <a:cs typeface="Calibri Light" pitchFamily="34" charset="0"/>
              </a:rPr>
              <a:t>)</a:t>
            </a:r>
            <a:endParaRPr lang="en-US" dirty="0">
              <a:cs typeface="Calibri Light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>
                <a:latin typeface="Calibri Light" pitchFamily="34" charset="0"/>
                <a:cs typeface="Calibri Light" pitchFamily="34" charset="0"/>
              </a:rPr>
              <a:pPr/>
              <a:t>8</a:t>
            </a:fld>
            <a:endParaRPr lang="en-US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48048" y="1282889"/>
            <a:ext cx="2933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itchFamily="34" charset="0"/>
                <a:cs typeface="Calibri" pitchFamily="34" charset="0"/>
              </a:rPr>
              <a:t>Input: new_dataframe.csv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501215"/>
              </p:ext>
            </p:extLst>
          </p:nvPr>
        </p:nvGraphicFramePr>
        <p:xfrm>
          <a:off x="575480" y="122104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" name="Macro-Enabled Worksheet" showAsIcon="1" r:id="rId3" imgW="914400" imgH="771480" progId="Excel.SheetMacroEnabled.12">
                  <p:embed/>
                </p:oleObj>
              </mc:Choice>
              <mc:Fallback>
                <p:oleObj name="Macro-Enabled Worksheet" showAsIcon="1" r:id="rId3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480" y="122104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953586" y="4574601"/>
            <a:ext cx="2317845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R2 Score: 26% with very low accuracy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13" y="1980609"/>
            <a:ext cx="4621190" cy="2040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307" y="4586565"/>
            <a:ext cx="2714625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700" y="826103"/>
            <a:ext cx="56388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167881"/>
              </p:ext>
            </p:extLst>
          </p:nvPr>
        </p:nvGraphicFramePr>
        <p:xfrm>
          <a:off x="10829499" y="513606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1" name="Packager Shell Object" showAsIcon="1" r:id="rId8" imgW="914400" imgH="771480" progId="Package">
                  <p:embed/>
                </p:oleObj>
              </mc:Choice>
              <mc:Fallback>
                <p:oleObj name="Packager Shell Object" showAsIcon="1" r:id="rId8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29499" y="513606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0476932" y="5839926"/>
            <a:ext cx="161953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latin typeface="Calibri" pitchFamily="34" charset="0"/>
                <a:cs typeface="Calibri" pitchFamily="34" charset="0"/>
              </a:rPr>
              <a:t>Program file</a:t>
            </a:r>
            <a:endParaRPr lang="en-US" b="1" i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151" name="Picture 55" descr="C:\Users\Thiri\Desktop\downloa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1" y="4200905"/>
            <a:ext cx="4083524" cy="246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34399"/>
            <a:ext cx="9555133" cy="1958400"/>
          </a:xfrm>
        </p:spPr>
        <p:txBody>
          <a:bodyPr/>
          <a:lstStyle/>
          <a:p>
            <a:pPr algn="r"/>
            <a:r>
              <a:rPr lang="en-US" sz="4400" dirty="0">
                <a:latin typeface="Calibri" pitchFamily="34" charset="0"/>
                <a:cs typeface="Calibri" pitchFamily="34" charset="0"/>
              </a:rPr>
              <a:t>Summary of Regression </a:t>
            </a:r>
            <a:r>
              <a:rPr lang="en-US" sz="4400" dirty="0" smtClean="0">
                <a:latin typeface="Calibri" pitchFamily="34" charset="0"/>
                <a:cs typeface="Calibri" pitchFamily="34" charset="0"/>
              </a:rPr>
              <a:t>model:</a:t>
            </a:r>
            <a:r>
              <a:rPr lang="en-US" sz="4000" dirty="0">
                <a:latin typeface="Calibri" pitchFamily="34" charset="0"/>
                <a:cs typeface="Calibri" pitchFamily="34" charset="0"/>
              </a:rPr>
              <a:t/>
            </a:r>
            <a:br>
              <a:rPr lang="en-US" sz="4000" dirty="0">
                <a:latin typeface="Calibri" pitchFamily="34" charset="0"/>
                <a:cs typeface="Calibri" pitchFamily="34" charset="0"/>
              </a:rPr>
            </a:br>
            <a:r>
              <a:rPr lang="en-US" sz="4000" i="1" dirty="0">
                <a:latin typeface="Calibri" pitchFamily="34" charset="0"/>
                <a:cs typeface="Calibri" pitchFamily="34" charset="0"/>
              </a:rPr>
              <a:t>Due </a:t>
            </a:r>
            <a:r>
              <a:rPr lang="en-US" sz="4000" i="1" dirty="0" smtClean="0">
                <a:latin typeface="Calibri" pitchFamily="34" charset="0"/>
                <a:cs typeface="Calibri" pitchFamily="34" charset="0"/>
              </a:rPr>
              <a:t>t</a:t>
            </a:r>
            <a:r>
              <a:rPr lang="en-US" sz="4000" i="1" dirty="0" smtClean="0">
                <a:latin typeface="Calibri" pitchFamily="34" charset="0"/>
                <a:cs typeface="Calibri" pitchFamily="34" charset="0"/>
              </a:rPr>
              <a:t>o the </a:t>
            </a:r>
            <a:r>
              <a:rPr lang="en-US" sz="4000" i="1" dirty="0" smtClean="0">
                <a:latin typeface="Calibri" pitchFamily="34" charset="0"/>
                <a:cs typeface="Calibri" pitchFamily="34" charset="0"/>
              </a:rPr>
              <a:t> inputs constrains the regression models not performing good, lets try Time series models</a:t>
            </a:r>
            <a:endParaRPr lang="en-US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1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CL-0027-Inventory forecasting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>PRCL-0027-INVEN-FORE </MediaServiceKeyPoint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PRCL-0027-Inventory forecasting</Template>
  <TotalTime>0</TotalTime>
  <Words>1113</Words>
  <Application>Microsoft Office PowerPoint</Application>
  <PresentationFormat>Custom</PresentationFormat>
  <Paragraphs>266</Paragraphs>
  <Slides>20</Slides>
  <Notes>0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PRCL-0027-Inventory forecasting</vt:lpstr>
      <vt:lpstr>Worksheet</vt:lpstr>
      <vt:lpstr>Macro-Enabled Worksheet</vt:lpstr>
      <vt:lpstr>Packager Shell Object</vt:lpstr>
      <vt:lpstr>Package</vt:lpstr>
      <vt:lpstr>Inventory forecasting</vt:lpstr>
      <vt:lpstr>Objective</vt:lpstr>
      <vt:lpstr>Our Approach</vt:lpstr>
      <vt:lpstr>Exploratory Analysis</vt:lpstr>
      <vt:lpstr>PowerPoint Presentation</vt:lpstr>
      <vt:lpstr>Data Preparation </vt:lpstr>
      <vt:lpstr>Reconciliation of Dataframe</vt:lpstr>
      <vt:lpstr>Regression model (XGBRegressor)</vt:lpstr>
      <vt:lpstr>Summary of Regression model: Due to the  inputs constrains the regression models not performing good, lets try Time series models</vt:lpstr>
      <vt:lpstr>Time series approach</vt:lpstr>
      <vt:lpstr>Time Series Analysis (Fact Check)</vt:lpstr>
      <vt:lpstr>ARIMA  Model</vt:lpstr>
      <vt:lpstr>ARIMA – Prediction for next  3 months</vt:lpstr>
      <vt:lpstr>Feed Forward Neural Network - model</vt:lpstr>
      <vt:lpstr>Summary of Time Series model: The feed forward neural network seems to be a better model predicting spares requirements across the dealers with good accuracy. But with time series we can’t exactly predict how many spares required at specific service station!</vt:lpstr>
      <vt:lpstr>Random Forest for Time Series Forecasting</vt:lpstr>
      <vt:lpstr>Modeling</vt:lpstr>
      <vt:lpstr>Evaluation  &amp; Prediction</vt:lpstr>
      <vt:lpstr>Large image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Inventory forecasting</dc:title>
  <dc:creator/>
  <cp:lastModifiedBy/>
  <cp:revision>1</cp:revision>
  <dcterms:created xsi:type="dcterms:W3CDTF">2021-07-17T09:39:20Z</dcterms:created>
  <dcterms:modified xsi:type="dcterms:W3CDTF">2021-07-19T18:13:30Z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